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14"/>
  </p:notesMasterIdLst>
  <p:handoutMasterIdLst>
    <p:handoutMasterId r:id="rId15"/>
  </p:handoutMasterIdLst>
  <p:sldIdLst>
    <p:sldId id="2772" r:id="rId2"/>
    <p:sldId id="2892" r:id="rId3"/>
    <p:sldId id="2873" r:id="rId4"/>
    <p:sldId id="2888" r:id="rId5"/>
    <p:sldId id="1883" r:id="rId6"/>
    <p:sldId id="1930" r:id="rId7"/>
    <p:sldId id="2889" r:id="rId8"/>
    <p:sldId id="2890" r:id="rId9"/>
    <p:sldId id="583" r:id="rId10"/>
    <p:sldId id="1926" r:id="rId11"/>
    <p:sldId id="2891" r:id="rId12"/>
    <p:sldId id="1927" r:id="rId13"/>
  </p:sldIdLst>
  <p:sldSz cx="12192000" cy="6858000"/>
  <p:notesSz cx="6796088" cy="992505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Wingdings 3" panose="05040102010807070707" pitchFamily="18" charset="2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Arial Rounded MT Bold" panose="020B0604020202020204" charset="0"/>
      <p:regular r:id="rId26"/>
      <p:bold r:id="rId2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4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1CF843-382B-4C43-B8A3-F50E7C6D10E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65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1CF843-382B-4C43-B8A3-F50E7C6D10E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71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1840"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8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1CF843-382B-4C43-B8A3-F50E7C6D10E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0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1CF843-382B-4C43-B8A3-F50E7C6D10E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177E49-BB3D-4D46-9FF2-4767B27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9896076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Superposition of Independent Renewal Processes</a:t>
            </a:r>
          </a:p>
          <a:p>
            <a:pPr lvl="0" algn="l">
              <a:spcAft>
                <a:spcPts val="1200"/>
              </a:spcAft>
              <a:defRPr/>
            </a:pPr>
            <a:endParaRPr lang="de-DE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Internet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Things (IoT)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</a:t>
            </a:r>
            <a:r>
              <a:rPr kumimoji="0" lang="de-DE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de-DE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3.4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Asynchronous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Each node periodically sends every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noProof="0" dirty="0"/>
                  <a:t>s</a:t>
                </a:r>
              </a:p>
              <a:p>
                <a:r>
                  <a:rPr lang="en-US" noProof="0" dirty="0"/>
                  <a:t>Single simulation run is considered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9B4E49-34C6-42DE-8294-83228249C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00" y="1784187"/>
            <a:ext cx="4680000" cy="35119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784187"/>
            <a:ext cx="4680000" cy="351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619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16EF-19A1-499B-9E2D-20C72505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Asynchronous Sensors (f.)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21D8A0-39A7-4E08-8153-16C6F767F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BFAD08-02FE-4BAF-890A-06FE72529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9310" y="1219200"/>
            <a:ext cx="785129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Synchronous Sensors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6756B1-0A42-4986-9AE8-C19C57FA9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How to model the different scenarios?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76106C-10DE-449E-A888-26056F023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39970" name="Grafik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"/>
          <a:stretch/>
        </p:blipFill>
        <p:spPr bwMode="auto">
          <a:xfrm>
            <a:off x="5988000" y="1934775"/>
            <a:ext cx="4680000" cy="326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776762"/>
            <a:ext cx="4680000" cy="351195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129778" y="1353015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asynchronous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536661" y="1359262"/>
            <a:ext cx="146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synchronous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87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289288" y="1120698"/>
            <a:ext cx="5715000" cy="10129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3 	Elementary Random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3.1 Stochastic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3.1.2 Markov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3.1.3 Elementary Processes in Performance Models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3.2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3.2.2 Analysis of Recurrence Time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3.3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3.3.1 Definition of a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3.3.2 Properties of the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3.3.3 Poisson Arrivals during Arbitrarily Distributed Interval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800" b="0" noProof="0" dirty="0"/>
              <a:t>	</a:t>
            </a: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1273098"/>
            <a:ext cx="5715000" cy="474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lnSpc>
                <a:spcPct val="80000"/>
              </a:lnSpc>
              <a:buNone/>
            </a:pPr>
            <a:r>
              <a:rPr lang="en-US" sz="1600" b="0"/>
              <a:t>	3.4 </a:t>
            </a:r>
            <a:r>
              <a:rPr lang="en-US" sz="1600" b="0" dirty="0"/>
              <a:t>Superposition of Independent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3.4.1 Superposition of Poisson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3.4.2 Palm-</a:t>
            </a:r>
            <a:r>
              <a:rPr lang="en-US" sz="1600" b="0" dirty="0" err="1"/>
              <a:t>Khintchine</a:t>
            </a:r>
            <a:r>
              <a:rPr lang="en-US" sz="1600" b="0" dirty="0"/>
              <a:t> Theorem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3.5 Markov State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3.5.1 Definition of Continuous-Time Markov Chain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3.5.2 Transition Behavior of Markovian State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3.5.3 State Equations and State Probabilities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3.5.4 Examples of Transition Probability Densities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3.5.5 Birth-and-Death Processes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0EFC3D-E362-403F-93EB-AAA46BC6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034" y="914400"/>
            <a:ext cx="7764966" cy="2726982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7630106-25E0-43DE-B85F-DA8160FC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Merging of Poisson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2561EAD-578C-4A2D-8906-3F5006573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Superposition of Poisson processes </a:t>
                </a:r>
                <a:br>
                  <a:rPr lang="en-US" noProof="0" dirty="0"/>
                </a:br>
                <a:r>
                  <a:rPr lang="en-US" noProof="0" dirty="0"/>
                  <a:t>remains a Poisson process</a:t>
                </a:r>
              </a:p>
              <a:p>
                <a:pPr lvl="1"/>
                <a:r>
                  <a:rPr lang="en-US" noProof="0" dirty="0"/>
                  <a:t>Process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Process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Superposition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Proof: random observer sees minimum of recurrence times of both processes</a:t>
                </a:r>
              </a:p>
              <a:p>
                <a:pPr lvl="1"/>
                <a:r>
                  <a:rPr lang="en-US" noProof="0" dirty="0"/>
                  <a:t>recurrence time is exponentially distributed with same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with CDF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In general: superposition of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 Poisson processes</a:t>
                </a:r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2561EAD-578C-4A2D-8906-3F5006573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638800"/>
              </a:xfrm>
              <a:blipFill>
                <a:blip r:embed="rId4"/>
                <a:stretch>
                  <a:fillRect l="-229" t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7F29A3-CEBB-4C7B-B250-23337B859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51A8E7E-DE8B-41DE-A198-8B32FF152D7E}"/>
                  </a:ext>
                </a:extLst>
              </p:cNvPr>
              <p:cNvSpPr/>
              <p:nvPr/>
            </p:nvSpPr>
            <p:spPr bwMode="auto">
              <a:xfrm>
                <a:off x="6705600" y="5490771"/>
                <a:ext cx="2628900" cy="6731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de-DE" sz="2000" b="0" i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51A8E7E-DE8B-41DE-A198-8B32FF152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5490771"/>
                <a:ext cx="2628900" cy="673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5">
            <a:extLst>
              <a:ext uri="{FF2B5EF4-FFF2-40B4-BE49-F238E27FC236}">
                <a16:creationId xmlns:a16="http://schemas.microsoft.com/office/drawing/2014/main" id="{4DD02C77-937C-4F5B-8BDC-7681FE72427A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1331498" y="293056"/>
            <a:ext cx="447514" cy="448500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68 w 192"/>
              <a:gd name="T11" fmla="*/ 148 h 192"/>
              <a:gd name="T12" fmla="*/ 36 w 192"/>
              <a:gd name="T13" fmla="*/ 96 h 192"/>
              <a:gd name="T14" fmla="*/ 87 w 192"/>
              <a:gd name="T15" fmla="*/ 38 h 192"/>
              <a:gd name="T16" fmla="*/ 87 w 192"/>
              <a:gd name="T17" fmla="*/ 25 h 192"/>
              <a:gd name="T18" fmla="*/ 91 w 192"/>
              <a:gd name="T19" fmla="*/ 25 h 192"/>
              <a:gd name="T20" fmla="*/ 109 w 192"/>
              <a:gd name="T21" fmla="*/ 42 h 192"/>
              <a:gd name="T22" fmla="*/ 109 w 192"/>
              <a:gd name="T23" fmla="*/ 47 h 192"/>
              <a:gd name="T24" fmla="*/ 91 w 192"/>
              <a:gd name="T25" fmla="*/ 63 h 192"/>
              <a:gd name="T26" fmla="*/ 87 w 192"/>
              <a:gd name="T27" fmla="*/ 63 h 192"/>
              <a:gd name="T28" fmla="*/ 87 w 192"/>
              <a:gd name="T29" fmla="*/ 47 h 192"/>
              <a:gd name="T30" fmla="*/ 45 w 192"/>
              <a:gd name="T31" fmla="*/ 96 h 192"/>
              <a:gd name="T32" fmla="*/ 72 w 192"/>
              <a:gd name="T33" fmla="*/ 140 h 192"/>
              <a:gd name="T34" fmla="*/ 68 w 192"/>
              <a:gd name="T35" fmla="*/ 148 h 192"/>
              <a:gd name="T36" fmla="*/ 110 w 192"/>
              <a:gd name="T37" fmla="*/ 153 h 192"/>
              <a:gd name="T38" fmla="*/ 110 w 192"/>
              <a:gd name="T39" fmla="*/ 166 h 192"/>
              <a:gd name="T40" fmla="*/ 105 w 192"/>
              <a:gd name="T41" fmla="*/ 167 h 192"/>
              <a:gd name="T42" fmla="*/ 88 w 192"/>
              <a:gd name="T43" fmla="*/ 150 h 192"/>
              <a:gd name="T44" fmla="*/ 88 w 192"/>
              <a:gd name="T45" fmla="*/ 145 h 192"/>
              <a:gd name="T46" fmla="*/ 105 w 192"/>
              <a:gd name="T47" fmla="*/ 128 h 192"/>
              <a:gd name="T48" fmla="*/ 110 w 192"/>
              <a:gd name="T49" fmla="*/ 129 h 192"/>
              <a:gd name="T50" fmla="*/ 110 w 192"/>
              <a:gd name="T51" fmla="*/ 144 h 192"/>
              <a:gd name="T52" fmla="*/ 147 w 192"/>
              <a:gd name="T53" fmla="*/ 96 h 192"/>
              <a:gd name="T54" fmla="*/ 124 w 192"/>
              <a:gd name="T55" fmla="*/ 55 h 192"/>
              <a:gd name="T56" fmla="*/ 127 w 192"/>
              <a:gd name="T57" fmla="*/ 46 h 192"/>
              <a:gd name="T58" fmla="*/ 156 w 192"/>
              <a:gd name="T59" fmla="*/ 96 h 192"/>
              <a:gd name="T60" fmla="*/ 110 w 192"/>
              <a:gd name="T61" fmla="*/ 15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68" y="148"/>
                </a:moveTo>
                <a:cubicBezTo>
                  <a:pt x="49" y="138"/>
                  <a:pt x="36" y="119"/>
                  <a:pt x="36" y="96"/>
                </a:cubicBezTo>
                <a:cubicBezTo>
                  <a:pt x="36" y="67"/>
                  <a:pt x="58" y="43"/>
                  <a:pt x="87" y="38"/>
                </a:cubicBezTo>
                <a:cubicBezTo>
                  <a:pt x="87" y="25"/>
                  <a:pt x="87" y="25"/>
                  <a:pt x="87" y="25"/>
                </a:cubicBezTo>
                <a:cubicBezTo>
                  <a:pt x="88" y="24"/>
                  <a:pt x="90" y="23"/>
                  <a:pt x="91" y="25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10" y="43"/>
                  <a:pt x="110" y="45"/>
                  <a:pt x="109" y="47"/>
                </a:cubicBezTo>
                <a:cubicBezTo>
                  <a:pt x="91" y="63"/>
                  <a:pt x="91" y="63"/>
                  <a:pt x="91" y="63"/>
                </a:cubicBezTo>
                <a:cubicBezTo>
                  <a:pt x="89" y="65"/>
                  <a:pt x="88" y="64"/>
                  <a:pt x="87" y="63"/>
                </a:cubicBezTo>
                <a:cubicBezTo>
                  <a:pt x="87" y="47"/>
                  <a:pt x="87" y="47"/>
                  <a:pt x="87" y="47"/>
                </a:cubicBezTo>
                <a:cubicBezTo>
                  <a:pt x="63" y="52"/>
                  <a:pt x="45" y="72"/>
                  <a:pt x="45" y="96"/>
                </a:cubicBezTo>
                <a:cubicBezTo>
                  <a:pt x="45" y="115"/>
                  <a:pt x="56" y="131"/>
                  <a:pt x="72" y="140"/>
                </a:cubicBezTo>
                <a:lnTo>
                  <a:pt x="68" y="148"/>
                </a:lnTo>
                <a:close/>
                <a:moveTo>
                  <a:pt x="110" y="153"/>
                </a:moveTo>
                <a:cubicBezTo>
                  <a:pt x="110" y="166"/>
                  <a:pt x="110" y="166"/>
                  <a:pt x="110" y="166"/>
                </a:cubicBezTo>
                <a:cubicBezTo>
                  <a:pt x="108" y="168"/>
                  <a:pt x="108" y="169"/>
                  <a:pt x="105" y="167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6" y="149"/>
                  <a:pt x="86" y="147"/>
                  <a:pt x="88" y="145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7" y="127"/>
                  <a:pt x="108" y="128"/>
                  <a:pt x="110" y="129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31" y="138"/>
                  <a:pt x="147" y="119"/>
                  <a:pt x="147" y="96"/>
                </a:cubicBezTo>
                <a:cubicBezTo>
                  <a:pt x="147" y="79"/>
                  <a:pt x="138" y="64"/>
                  <a:pt x="124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45" y="57"/>
                  <a:pt x="156" y="75"/>
                  <a:pt x="156" y="96"/>
                </a:cubicBezTo>
                <a:cubicBezTo>
                  <a:pt x="156" y="124"/>
                  <a:pt x="136" y="147"/>
                  <a:pt x="110" y="15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72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8AE68EE-3AB3-4820-BDB0-2B96B4208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Superposition of renewal processes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B64124-7DF4-478E-AE04-C255D6A50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A74B43-A27F-4A94-AD1F-37EF68B5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Palm-</a:t>
            </a:r>
            <a:r>
              <a:rPr lang="en-US" noProof="0" dirty="0" err="1"/>
              <a:t>Khintchine</a:t>
            </a:r>
            <a:r>
              <a:rPr lang="en-US" noProof="0" dirty="0"/>
              <a:t> Theorem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49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9A0CD-0034-4642-A6C8-A3321DCE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Palm-</a:t>
            </a:r>
            <a:r>
              <a:rPr lang="en-US" noProof="0" dirty="0" err="1"/>
              <a:t>Khintchine</a:t>
            </a:r>
            <a:r>
              <a:rPr lang="en-US" noProof="0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316009-24D5-43D4-BF00-5353BA722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Superposition of a large number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of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independent renewal processes</a:t>
                </a:r>
              </a:p>
              <a:p>
                <a:pPr lvl="1"/>
                <a:r>
                  <a:rPr lang="en-US" noProof="0" dirty="0"/>
                  <a:t>interarrival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of the renewal processes may follow general distribution</a:t>
                </a:r>
              </a:p>
              <a:p>
                <a:pPr lvl="1"/>
                <a:r>
                  <a:rPr lang="en-US" noProof="0" dirty="0"/>
                  <a:t>each with a finite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noProof="0" dirty="0"/>
                  <a:t>,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behaves asymptotically like a Poisson process for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Kendall‘s notation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G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noProof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noProof="0" dirty="0"/>
                  <a:t>/● /● , which must not be confused with the sum of r.v.s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GI/● /●  if the arrival processes follow the same distribution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Example: periodic traffic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6316009-24D5-43D4-BF00-5353BA722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42ABD-2D04-4C81-967F-B866E8560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FF0A5E-65E4-4C4C-A09D-AEA22F832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9" r="23718"/>
          <a:stretch/>
        </p:blipFill>
        <p:spPr bwMode="auto">
          <a:xfrm>
            <a:off x="4800600" y="4495800"/>
            <a:ext cx="4502150" cy="176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B7407077-B560-433C-A083-C0980A75768A}"/>
              </a:ext>
            </a:extLst>
          </p:cNvPr>
          <p:cNvSpPr/>
          <p:nvPr/>
        </p:nvSpPr>
        <p:spPr bwMode="auto">
          <a:xfrm>
            <a:off x="4173423" y="4399396"/>
            <a:ext cx="432048" cy="2016224"/>
          </a:xfrm>
          <a:prstGeom prst="leftBrac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BA096C-3600-44C6-9F92-0D878B9428E1}"/>
                  </a:ext>
                </a:extLst>
              </p:cNvPr>
              <p:cNvSpPr txBox="1"/>
              <p:nvPr/>
            </p:nvSpPr>
            <p:spPr>
              <a:xfrm flipH="1">
                <a:off x="1288985" y="5032541"/>
                <a:ext cx="2884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large number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…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BA096C-3600-44C6-9F92-0D878B94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88985" y="5032541"/>
                <a:ext cx="2884437" cy="369332"/>
              </a:xfrm>
              <a:prstGeom prst="rect">
                <a:avLst/>
              </a:prstGeom>
              <a:blipFill>
                <a:blip r:embed="rId6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6068D25-D10B-4335-A7C5-839E012F3DCA}"/>
              </a:ext>
            </a:extLst>
          </p:cNvPr>
          <p:cNvSpPr/>
          <p:nvPr/>
        </p:nvSpPr>
        <p:spPr bwMode="auto">
          <a:xfrm rot="16200000">
            <a:off x="8281996" y="5030302"/>
            <a:ext cx="432048" cy="2016224"/>
          </a:xfrm>
          <a:prstGeom prst="leftBrac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C0A992F-6149-4985-BA18-C41ED1F1DA9C}"/>
              </a:ext>
            </a:extLst>
          </p:cNvPr>
          <p:cNvSpPr txBox="1"/>
          <p:nvPr/>
        </p:nvSpPr>
        <p:spPr>
          <a:xfrm flipH="1">
            <a:off x="7593356" y="6230954"/>
            <a:ext cx="263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… Poisson process !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43D6B3-6366-44BE-BDD9-D7B39C1531F6}"/>
              </a:ext>
            </a:extLst>
          </p:cNvPr>
          <p:cNvSpPr/>
          <p:nvPr/>
        </p:nvSpPr>
        <p:spPr>
          <a:xfrm>
            <a:off x="9908744" y="4760803"/>
            <a:ext cx="8001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E683C2A-F57C-4560-B17B-FCB1B3E43154}"/>
              </a:ext>
            </a:extLst>
          </p:cNvPr>
          <p:cNvSpPr/>
          <p:nvPr/>
        </p:nvSpPr>
        <p:spPr>
          <a:xfrm>
            <a:off x="6936214" y="4865513"/>
            <a:ext cx="899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54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B77FDA0-F2F1-43CB-A48E-6384E8F141E8}"/>
              </a:ext>
            </a:extLst>
          </p:cNvPr>
          <p:cNvSpPr txBox="1"/>
          <p:nvPr/>
        </p:nvSpPr>
        <p:spPr>
          <a:xfrm>
            <a:off x="304801" y="914401"/>
            <a:ext cx="105156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en-US"/>
            </a:defPPr>
          </a:lstStyle>
          <a:p>
            <a:endParaRPr lang="de-DE" sz="18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D1EA5D-552D-4B5D-907D-7231A415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Formally: Palm-</a:t>
            </a:r>
            <a:r>
              <a:rPr lang="en-US" noProof="0" dirty="0" err="1"/>
              <a:t>Khintchine</a:t>
            </a:r>
            <a:r>
              <a:rPr lang="en-US" noProof="0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4371D45-54BB-4813-90EF-BEB47B02B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9436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The superposition of a large number of independent renewal processes, each with a finite intensity, behaves asymptotically like a Poisson process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noProof="0" dirty="0"/>
                  <a:t>: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if the following two conditions are fulfilled:</a:t>
                </a:r>
              </a:p>
              <a:p>
                <a:pPr lvl="1"/>
                <a:r>
                  <a:rPr lang="en-US" noProof="0" dirty="0"/>
                  <a:t>1. the overall load is finite,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noProof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noProof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2. no single process dominates the superposition,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≪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noProof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noProof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noProof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noProof="0" dirty="0"/>
                  <a:t> for any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Alternative formulation: </a:t>
                </a:r>
              </a:p>
              <a:p>
                <a:pPr lvl="1"/>
                <a:r>
                  <a:rPr lang="en-US" noProof="0" dirty="0"/>
                  <a:t>We consider renewal process 𝑖 as a counting process of arrivals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> in the interval 𝑡. </a:t>
                </a:r>
              </a:p>
              <a:p>
                <a:pPr lvl="1"/>
                <a:r>
                  <a:rPr lang="en-US" noProof="0" dirty="0"/>
                  <a:t>Then the superposition of the counting processes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 +…+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noProof="0" dirty="0"/>
                  <a:t> tends towards a Poisson process with rate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noProof="0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4371D45-54BB-4813-90EF-BEB47B02B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943600"/>
              </a:xfrm>
              <a:blipFill>
                <a:blip r:embed="rId2"/>
                <a:stretch>
                  <a:fillRect l="-229" t="-410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403048-72B9-4921-8A7A-2F8EEAAF6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65F3216-1623-48B2-ACA3-58A5B7F660C5}"/>
                  </a:ext>
                </a:extLst>
              </p:cNvPr>
              <p:cNvSpPr/>
              <p:nvPr/>
            </p:nvSpPr>
            <p:spPr bwMode="auto">
              <a:xfrm>
                <a:off x="3810000" y="1828800"/>
                <a:ext cx="4495800" cy="8686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de-DE" sz="2000" b="0" i="0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65F3216-1623-48B2-ACA3-58A5B7F66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1828800"/>
                <a:ext cx="4495800" cy="868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7E7DB-21E0-48E7-AAC2-9B996D54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Superposition of Uniformly Distributed IATs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1812EDE-CC26-4345-948C-CC9633E76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noProof="0" dirty="0"/>
                  <a:t> independent processes with IAT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Overall load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=1&lt;∞</m:t>
                    </m:r>
                  </m:oMath>
                </a14:m>
                <a:r>
                  <a:rPr lang="en-US" noProof="0" dirty="0"/>
                  <a:t> for any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1812EDE-CC26-4345-948C-CC9633E76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5CA982-3F93-427B-8A9B-F306C6DF5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3D32E4-03DE-404F-A117-BDB21FE50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57400" y="1901468"/>
            <a:ext cx="8534400" cy="48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8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IoT Cloud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sensors send data to an IoT cloud</a:t>
            </a:r>
          </a:p>
          <a:p>
            <a:r>
              <a:rPr lang="en-US" noProof="0" dirty="0"/>
              <a:t>IoT Load Balancer distributes messages to servers in the cloud</a:t>
            </a:r>
          </a:p>
          <a:p>
            <a:r>
              <a:rPr lang="en-US" noProof="0" dirty="0"/>
              <a:t>IoT load balancer as a bottleneck</a:t>
            </a:r>
          </a:p>
          <a:p>
            <a:r>
              <a:rPr lang="en-US" noProof="0" dirty="0"/>
              <a:t>Deterministic message processing time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How to model the load balancer (Kendall notation)?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381EDCF-64F2-4E14-AB0D-C14F956A1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A4AFDA-0570-4C61-A170-AB9500C6EE3C}"/>
              </a:ext>
            </a:extLst>
          </p:cNvPr>
          <p:cNvGrpSpPr/>
          <p:nvPr/>
        </p:nvGrpSpPr>
        <p:grpSpPr>
          <a:xfrm>
            <a:off x="1716256" y="2835426"/>
            <a:ext cx="8759491" cy="2131549"/>
            <a:chOff x="573255" y="2835425"/>
            <a:chExt cx="8759491" cy="2131549"/>
          </a:xfrm>
        </p:grpSpPr>
        <p:pic>
          <p:nvPicPr>
            <p:cNvPr id="263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906" y="2956447"/>
              <a:ext cx="6579840" cy="176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1" name="Gruppieren 440">
              <a:extLst>
                <a:ext uri="{FF2B5EF4-FFF2-40B4-BE49-F238E27FC236}">
                  <a16:creationId xmlns:a16="http://schemas.microsoft.com/office/drawing/2014/main" id="{10EA2E73-53DF-42DF-A233-C6DA8DBE7931}"/>
                </a:ext>
              </a:extLst>
            </p:cNvPr>
            <p:cNvGrpSpPr/>
            <p:nvPr/>
          </p:nvGrpSpPr>
          <p:grpSpPr>
            <a:xfrm>
              <a:off x="573255" y="2835425"/>
              <a:ext cx="2269575" cy="2131549"/>
              <a:chOff x="2202399" y="4346039"/>
              <a:chExt cx="1533246" cy="1440000"/>
            </a:xfrm>
          </p:grpSpPr>
          <p:pic>
            <p:nvPicPr>
              <p:cNvPr id="443" name="Picture 2" descr="https://upload.wikimedia.org/wikipedia/commons/thumb/7/70/Applications-internet.svg/2000px-Applications-internet.svg.png">
                <a:extLst>
                  <a:ext uri="{FF2B5EF4-FFF2-40B4-BE49-F238E27FC236}">
                    <a16:creationId xmlns:a16="http://schemas.microsoft.com/office/drawing/2014/main" id="{9A7042C1-171B-4185-9450-24B50DCF4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5645" y="4346039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4" name="Picture 4" descr="C:\Users\hossfeld\Downloads\crowd-296520.png">
                <a:extLst>
                  <a:ext uri="{FF2B5EF4-FFF2-40B4-BE49-F238E27FC236}">
                    <a16:creationId xmlns:a16="http://schemas.microsoft.com/office/drawing/2014/main" id="{F72613CC-3402-4024-A3EB-936B6D482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8428" y="4475906"/>
                <a:ext cx="960554" cy="50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5" name="Gruppieren 444">
                <a:extLst>
                  <a:ext uri="{FF2B5EF4-FFF2-40B4-BE49-F238E27FC236}">
                    <a16:creationId xmlns:a16="http://schemas.microsoft.com/office/drawing/2014/main" id="{FF6EA6F2-CD08-4D89-BDAA-502924ABBC8D}"/>
                  </a:ext>
                </a:extLst>
              </p:cNvPr>
              <p:cNvGrpSpPr/>
              <p:nvPr/>
            </p:nvGrpSpPr>
            <p:grpSpPr>
              <a:xfrm>
                <a:off x="2202399" y="4837435"/>
                <a:ext cx="1064055" cy="684482"/>
                <a:chOff x="6614059" y="5323921"/>
                <a:chExt cx="1064055" cy="684482"/>
              </a:xfrm>
            </p:grpSpPr>
            <p:grpSp>
              <p:nvGrpSpPr>
                <p:cNvPr id="462" name="Gruppieren 461">
                  <a:extLst>
                    <a:ext uri="{FF2B5EF4-FFF2-40B4-BE49-F238E27FC236}">
                      <a16:creationId xmlns:a16="http://schemas.microsoft.com/office/drawing/2014/main" id="{6C5AD784-8AB2-486D-AD04-0287A28B5EA5}"/>
                    </a:ext>
                  </a:extLst>
                </p:cNvPr>
                <p:cNvGrpSpPr/>
                <p:nvPr/>
              </p:nvGrpSpPr>
              <p:grpSpPr>
                <a:xfrm>
                  <a:off x="6749471" y="532392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75" name="Picture 2" descr="Image result for sensor">
                    <a:extLst>
                      <a:ext uri="{FF2B5EF4-FFF2-40B4-BE49-F238E27FC236}">
                        <a16:creationId xmlns:a16="http://schemas.microsoft.com/office/drawing/2014/main" id="{751A5D87-B9D9-426A-A45E-FA98EF6F1C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6" name="Rechteck 475">
                    <a:extLst>
                      <a:ext uri="{FF2B5EF4-FFF2-40B4-BE49-F238E27FC236}">
                        <a16:creationId xmlns:a16="http://schemas.microsoft.com/office/drawing/2014/main" id="{17459555-6B54-4AD8-A7CE-0B8F26C8FF6E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63" name="Gruppieren 462">
                  <a:extLst>
                    <a:ext uri="{FF2B5EF4-FFF2-40B4-BE49-F238E27FC236}">
                      <a16:creationId xmlns:a16="http://schemas.microsoft.com/office/drawing/2014/main" id="{E6FB6C15-BD42-4678-B610-09E658A086F1}"/>
                    </a:ext>
                  </a:extLst>
                </p:cNvPr>
                <p:cNvGrpSpPr/>
                <p:nvPr/>
              </p:nvGrpSpPr>
              <p:grpSpPr>
                <a:xfrm>
                  <a:off x="7487705" y="5702105"/>
                  <a:ext cx="190409" cy="250145"/>
                  <a:chOff x="3306627" y="2790484"/>
                  <a:chExt cx="811865" cy="1066564"/>
                </a:xfrm>
              </p:grpSpPr>
              <p:pic>
                <p:nvPicPr>
                  <p:cNvPr id="473" name="Picture 2" descr="Image result for sensor">
                    <a:extLst>
                      <a:ext uri="{FF2B5EF4-FFF2-40B4-BE49-F238E27FC236}">
                        <a16:creationId xmlns:a16="http://schemas.microsoft.com/office/drawing/2014/main" id="{C6FED205-0910-4879-BDD4-EBC1673CA4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6627" y="2790484"/>
                    <a:ext cx="811865" cy="640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4" name="Rechteck 473">
                    <a:extLst>
                      <a:ext uri="{FF2B5EF4-FFF2-40B4-BE49-F238E27FC236}">
                        <a16:creationId xmlns:a16="http://schemas.microsoft.com/office/drawing/2014/main" id="{34562B43-E53C-43F2-AE74-1149D99CC431}"/>
                      </a:ext>
                    </a:extLst>
                  </p:cNvPr>
                  <p:cNvSpPr/>
                  <p:nvPr/>
                </p:nvSpPr>
                <p:spPr>
                  <a:xfrm>
                    <a:off x="3541122" y="3514173"/>
                    <a:ext cx="342873" cy="342875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64" name="Gruppieren 463">
                  <a:extLst>
                    <a:ext uri="{FF2B5EF4-FFF2-40B4-BE49-F238E27FC236}">
                      <a16:creationId xmlns:a16="http://schemas.microsoft.com/office/drawing/2014/main" id="{098103D2-78B0-4257-A55B-C8BFBC963A38}"/>
                    </a:ext>
                  </a:extLst>
                </p:cNvPr>
                <p:cNvGrpSpPr/>
                <p:nvPr/>
              </p:nvGrpSpPr>
              <p:grpSpPr>
                <a:xfrm>
                  <a:off x="6844675" y="5658081"/>
                  <a:ext cx="190409" cy="250145"/>
                  <a:chOff x="808743" y="1827797"/>
                  <a:chExt cx="811865" cy="1066566"/>
                </a:xfrm>
              </p:grpSpPr>
              <p:pic>
                <p:nvPicPr>
                  <p:cNvPr id="471" name="Picture 2" descr="Image result for sensor">
                    <a:extLst>
                      <a:ext uri="{FF2B5EF4-FFF2-40B4-BE49-F238E27FC236}">
                        <a16:creationId xmlns:a16="http://schemas.microsoft.com/office/drawing/2014/main" id="{23F218BD-A6B9-4085-8407-6165B30131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3" y="1827797"/>
                    <a:ext cx="811865" cy="6402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2" name="Rechteck 471">
                    <a:extLst>
                      <a:ext uri="{FF2B5EF4-FFF2-40B4-BE49-F238E27FC236}">
                        <a16:creationId xmlns:a16="http://schemas.microsoft.com/office/drawing/2014/main" id="{A485DE1F-AF35-4B80-A62E-D0A5896EC6FA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65" name="Gruppieren 464">
                  <a:extLst>
                    <a:ext uri="{FF2B5EF4-FFF2-40B4-BE49-F238E27FC236}">
                      <a16:creationId xmlns:a16="http://schemas.microsoft.com/office/drawing/2014/main" id="{3ECBB4EE-1538-4823-B5A5-9AA0B6E1221F}"/>
                    </a:ext>
                  </a:extLst>
                </p:cNvPr>
                <p:cNvGrpSpPr/>
                <p:nvPr/>
              </p:nvGrpSpPr>
              <p:grpSpPr>
                <a:xfrm>
                  <a:off x="6701543" y="5758259"/>
                  <a:ext cx="190409" cy="250144"/>
                  <a:chOff x="1010327" y="2079889"/>
                  <a:chExt cx="811865" cy="1066563"/>
                </a:xfrm>
              </p:grpSpPr>
              <p:pic>
                <p:nvPicPr>
                  <p:cNvPr id="469" name="Picture 2" descr="Image result for sensor">
                    <a:extLst>
                      <a:ext uri="{FF2B5EF4-FFF2-40B4-BE49-F238E27FC236}">
                        <a16:creationId xmlns:a16="http://schemas.microsoft.com/office/drawing/2014/main" id="{3CFE1C8A-807B-450E-B9C0-B0899AD6DC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0327" y="2079889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0" name="Rechteck 469">
                    <a:extLst>
                      <a:ext uri="{FF2B5EF4-FFF2-40B4-BE49-F238E27FC236}">
                        <a16:creationId xmlns:a16="http://schemas.microsoft.com/office/drawing/2014/main" id="{E4436BA2-1F46-45EA-BE91-9D1DBED69E7C}"/>
                      </a:ext>
                    </a:extLst>
                  </p:cNvPr>
                  <p:cNvSpPr/>
                  <p:nvPr/>
                </p:nvSpPr>
                <p:spPr>
                  <a:xfrm>
                    <a:off x="1244823" y="2803578"/>
                    <a:ext cx="342873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66" name="Gruppieren 465">
                  <a:extLst>
                    <a:ext uri="{FF2B5EF4-FFF2-40B4-BE49-F238E27FC236}">
                      <a16:creationId xmlns:a16="http://schemas.microsoft.com/office/drawing/2014/main" id="{E96D73D9-515B-41CE-9E6C-FE41577641CB}"/>
                    </a:ext>
                  </a:extLst>
                </p:cNvPr>
                <p:cNvGrpSpPr/>
                <p:nvPr/>
              </p:nvGrpSpPr>
              <p:grpSpPr>
                <a:xfrm>
                  <a:off x="6614059" y="5583002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67" name="Picture 2" descr="Image result for sensor">
                    <a:extLst>
                      <a:ext uri="{FF2B5EF4-FFF2-40B4-BE49-F238E27FC236}">
                        <a16:creationId xmlns:a16="http://schemas.microsoft.com/office/drawing/2014/main" id="{FD9E3F83-D475-40B8-860F-6954081104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68" name="Rechteck 467">
                    <a:extLst>
                      <a:ext uri="{FF2B5EF4-FFF2-40B4-BE49-F238E27FC236}">
                        <a16:creationId xmlns:a16="http://schemas.microsoft.com/office/drawing/2014/main" id="{58D48C0B-A566-4FC5-8A93-EB599904874F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  <p:grpSp>
            <p:nvGrpSpPr>
              <p:cNvPr id="446" name="Gruppieren 445">
                <a:extLst>
                  <a:ext uri="{FF2B5EF4-FFF2-40B4-BE49-F238E27FC236}">
                    <a16:creationId xmlns:a16="http://schemas.microsoft.com/office/drawing/2014/main" id="{D96EABD5-364B-4B66-B12F-34B453B5608A}"/>
                  </a:ext>
                </a:extLst>
              </p:cNvPr>
              <p:cNvGrpSpPr/>
              <p:nvPr/>
            </p:nvGrpSpPr>
            <p:grpSpPr>
              <a:xfrm>
                <a:off x="2592601" y="4948780"/>
                <a:ext cx="528231" cy="625359"/>
                <a:chOff x="6564049" y="5323921"/>
                <a:chExt cx="528231" cy="625359"/>
              </a:xfrm>
            </p:grpSpPr>
            <p:grpSp>
              <p:nvGrpSpPr>
                <p:cNvPr id="447" name="Gruppieren 446">
                  <a:extLst>
                    <a:ext uri="{FF2B5EF4-FFF2-40B4-BE49-F238E27FC236}">
                      <a16:creationId xmlns:a16="http://schemas.microsoft.com/office/drawing/2014/main" id="{CE763E4F-C961-4BC0-AF57-743026A0BB54}"/>
                    </a:ext>
                  </a:extLst>
                </p:cNvPr>
                <p:cNvGrpSpPr/>
                <p:nvPr/>
              </p:nvGrpSpPr>
              <p:grpSpPr>
                <a:xfrm>
                  <a:off x="6749471" y="532392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60" name="Picture 2" descr="Image result for sensor">
                    <a:extLst>
                      <a:ext uri="{FF2B5EF4-FFF2-40B4-BE49-F238E27FC236}">
                        <a16:creationId xmlns:a16="http://schemas.microsoft.com/office/drawing/2014/main" id="{28F49534-BFBE-4CCB-82AB-83B2BD01A4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61" name="Rechteck 460">
                    <a:extLst>
                      <a:ext uri="{FF2B5EF4-FFF2-40B4-BE49-F238E27FC236}">
                        <a16:creationId xmlns:a16="http://schemas.microsoft.com/office/drawing/2014/main" id="{091770B0-F721-4DD7-826B-6A22BC20BAA0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48" name="Gruppieren 447">
                  <a:extLst>
                    <a:ext uri="{FF2B5EF4-FFF2-40B4-BE49-F238E27FC236}">
                      <a16:creationId xmlns:a16="http://schemas.microsoft.com/office/drawing/2014/main" id="{B27EC017-CCF2-428F-BCDC-2B8E02D33C83}"/>
                    </a:ext>
                  </a:extLst>
                </p:cNvPr>
                <p:cNvGrpSpPr/>
                <p:nvPr/>
              </p:nvGrpSpPr>
              <p:grpSpPr>
                <a:xfrm>
                  <a:off x="6901871" y="5476322"/>
                  <a:ext cx="190409" cy="250143"/>
                  <a:chOff x="808746" y="1827804"/>
                  <a:chExt cx="811865" cy="1066559"/>
                </a:xfrm>
              </p:grpSpPr>
              <p:pic>
                <p:nvPicPr>
                  <p:cNvPr id="458" name="Picture 2" descr="Image result for sensor">
                    <a:extLst>
                      <a:ext uri="{FF2B5EF4-FFF2-40B4-BE49-F238E27FC236}">
                        <a16:creationId xmlns:a16="http://schemas.microsoft.com/office/drawing/2014/main" id="{D4C34DD9-EA25-427D-9E8F-A1C7B5E6C9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4"/>
                    <a:ext cx="811865" cy="6402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59" name="Rechteck 458">
                    <a:extLst>
                      <a:ext uri="{FF2B5EF4-FFF2-40B4-BE49-F238E27FC236}">
                        <a16:creationId xmlns:a16="http://schemas.microsoft.com/office/drawing/2014/main" id="{B584BD69-BD3A-45F1-9868-85EF8AFBFDCD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49" name="Gruppieren 448">
                  <a:extLst>
                    <a:ext uri="{FF2B5EF4-FFF2-40B4-BE49-F238E27FC236}">
                      <a16:creationId xmlns:a16="http://schemas.microsoft.com/office/drawing/2014/main" id="{9932000C-C078-4FB4-BD45-9B5E555F36FF}"/>
                    </a:ext>
                  </a:extLst>
                </p:cNvPr>
                <p:cNvGrpSpPr/>
                <p:nvPr/>
              </p:nvGrpSpPr>
              <p:grpSpPr>
                <a:xfrm>
                  <a:off x="6844675" y="5658081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56" name="Picture 2" descr="Image result for sensor">
                    <a:extLst>
                      <a:ext uri="{FF2B5EF4-FFF2-40B4-BE49-F238E27FC236}">
                        <a16:creationId xmlns:a16="http://schemas.microsoft.com/office/drawing/2014/main" id="{BD08F1AD-FA6F-486A-9035-9008D97E3E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57" name="Rechteck 456">
                    <a:extLst>
                      <a:ext uri="{FF2B5EF4-FFF2-40B4-BE49-F238E27FC236}">
                        <a16:creationId xmlns:a16="http://schemas.microsoft.com/office/drawing/2014/main" id="{462B20AC-1D4F-4296-AC79-898F8AC52845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50" name="Gruppieren 449">
                  <a:extLst>
                    <a:ext uri="{FF2B5EF4-FFF2-40B4-BE49-F238E27FC236}">
                      <a16:creationId xmlns:a16="http://schemas.microsoft.com/office/drawing/2014/main" id="{6B051BEF-DA8D-4AE1-AC24-6BAE0DB888FB}"/>
                    </a:ext>
                  </a:extLst>
                </p:cNvPr>
                <p:cNvGrpSpPr/>
                <p:nvPr/>
              </p:nvGrpSpPr>
              <p:grpSpPr>
                <a:xfrm>
                  <a:off x="6654266" y="5699136"/>
                  <a:ext cx="190409" cy="250144"/>
                  <a:chOff x="808746" y="1827800"/>
                  <a:chExt cx="811865" cy="1066563"/>
                </a:xfrm>
              </p:grpSpPr>
              <p:pic>
                <p:nvPicPr>
                  <p:cNvPr id="454" name="Picture 2" descr="Image result for sensor">
                    <a:extLst>
                      <a:ext uri="{FF2B5EF4-FFF2-40B4-BE49-F238E27FC236}">
                        <a16:creationId xmlns:a16="http://schemas.microsoft.com/office/drawing/2014/main" id="{769DC190-1775-4023-9130-EDB364A2D9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8746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55" name="Rechteck 454">
                    <a:extLst>
                      <a:ext uri="{FF2B5EF4-FFF2-40B4-BE49-F238E27FC236}">
                        <a16:creationId xmlns:a16="http://schemas.microsoft.com/office/drawing/2014/main" id="{F133A4AE-C5D0-4441-946A-E8B22C65DB63}"/>
                      </a:ext>
                    </a:extLst>
                  </p:cNvPr>
                  <p:cNvSpPr/>
                  <p:nvPr/>
                </p:nvSpPr>
                <p:spPr>
                  <a:xfrm>
                    <a:off x="1043241" y="2551489"/>
                    <a:ext cx="342874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51" name="Gruppieren 450">
                  <a:extLst>
                    <a:ext uri="{FF2B5EF4-FFF2-40B4-BE49-F238E27FC236}">
                      <a16:creationId xmlns:a16="http://schemas.microsoft.com/office/drawing/2014/main" id="{900E21E5-66A7-4D86-A2F6-DEAFED23F280}"/>
                    </a:ext>
                  </a:extLst>
                </p:cNvPr>
                <p:cNvGrpSpPr/>
                <p:nvPr/>
              </p:nvGrpSpPr>
              <p:grpSpPr>
                <a:xfrm>
                  <a:off x="6564049" y="5583002"/>
                  <a:ext cx="190409" cy="250144"/>
                  <a:chOff x="595514" y="1827800"/>
                  <a:chExt cx="811865" cy="1066563"/>
                </a:xfrm>
              </p:grpSpPr>
              <p:pic>
                <p:nvPicPr>
                  <p:cNvPr id="452" name="Picture 2" descr="Image result for sensor">
                    <a:extLst>
                      <a:ext uri="{FF2B5EF4-FFF2-40B4-BE49-F238E27FC236}">
                        <a16:creationId xmlns:a16="http://schemas.microsoft.com/office/drawing/2014/main" id="{7377448C-B2B1-4507-8727-2ABFF67AF4B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email">
                    <a:duotone>
                      <a:srgbClr val="004C93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5514" y="1827800"/>
                    <a:ext cx="811865" cy="640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53" name="Rechteck 452">
                    <a:extLst>
                      <a:ext uri="{FF2B5EF4-FFF2-40B4-BE49-F238E27FC236}">
                        <a16:creationId xmlns:a16="http://schemas.microsoft.com/office/drawing/2014/main" id="{2E592EC8-1363-45BC-9EB2-A79116B463D0}"/>
                      </a:ext>
                    </a:extLst>
                  </p:cNvPr>
                  <p:cNvSpPr/>
                  <p:nvPr/>
                </p:nvSpPr>
                <p:spPr>
                  <a:xfrm>
                    <a:off x="830010" y="2551489"/>
                    <a:ext cx="342873" cy="342874"/>
                  </a:xfrm>
                  <a:prstGeom prst="rect">
                    <a:avLst/>
                  </a:prstGeom>
                  <a:solidFill>
                    <a:srgbClr val="004C93"/>
                  </a:solidFill>
                  <a:ln w="9525" cap="flat" cmpd="sng" algn="ctr">
                    <a:solidFill>
                      <a:srgbClr val="004C93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CADBF4E0-D022-4C05-A30D-0EBD2CACACAC}"/>
                </a:ext>
              </a:extLst>
            </p:cNvPr>
            <p:cNvSpPr/>
            <p:nvPr/>
          </p:nvSpPr>
          <p:spPr>
            <a:xfrm>
              <a:off x="8039537" y="3879687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8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82363D1A-D3F3-4383-9059-AC7AD1F36F5A}"/>
              </a:ext>
            </a:extLst>
          </p:cNvPr>
          <p:cNvSpPr/>
          <p:nvPr/>
        </p:nvSpPr>
        <p:spPr>
          <a:xfrm>
            <a:off x="9963273" y="3554375"/>
            <a:ext cx="334963" cy="51935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2DA7568-6A1A-4A2D-B6F6-515DBF795D8E}"/>
              </a:ext>
            </a:extLst>
          </p:cNvPr>
          <p:cNvSpPr/>
          <p:nvPr/>
        </p:nvSpPr>
        <p:spPr>
          <a:xfrm>
            <a:off x="9182537" y="3306758"/>
            <a:ext cx="8001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C02F31B-8545-4354-B100-641084949B46}"/>
              </a:ext>
            </a:extLst>
          </p:cNvPr>
          <p:cNvSpPr txBox="1"/>
          <p:nvPr/>
        </p:nvSpPr>
        <p:spPr>
          <a:xfrm>
            <a:off x="8940063" y="2936679"/>
            <a:ext cx="13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de-DE" sz="1800" b="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Load Balancer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20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xDXnzzTBmKxB6wlazrPCmg&quot;,&quot;gi&quot;:&quot;FGqgo8LJlWW1vXT3-lNxyg&quot;,&quot;ti&quot;:&quot;ui_elements&quot;,&quot;vs&quot;:{&quot;f&quot;:[1200],&quot;i&quot;:{&quot;d&quot;:&quot;xDXnzzTBmKxB6wlazrPCmg&quot;,&quot;p&quot;:true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94756D-F28D-4B68-B35D-A2D761B7CBBA}:18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8FFBEC6-829E-48E3-B13A-091CA7C9B23B}:19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5C1544-38DD-47CE-9CD9-EF26F32C7AFD}:5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19FC793B-2B64-4C37-B358-72D8BB6348AD}:19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"/>
  <p:tag name="ISPRING_SLIDE_INDENT_LEVEL" val="1"/>
  <p:tag name="ISPRING_CUSTOM_TIMING_USED" val="0"/>
  <p:tag name="GENSWF_SLIDE_UID" val="{90131062-AEA6-4E6B-8D87-F8CE903EDB4C}:1927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979</Words>
  <Application>Microsoft Office PowerPoint</Application>
  <PresentationFormat>Breitbild</PresentationFormat>
  <Paragraphs>135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Calibri</vt:lpstr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PowerPoint-Präsentation</vt:lpstr>
      <vt:lpstr>Disclaimer and Copyright Notice</vt:lpstr>
      <vt:lpstr>Chapter 3</vt:lpstr>
      <vt:lpstr>Merging of Poisson Processes</vt:lpstr>
      <vt:lpstr>Palm-Khintchine Theorem</vt:lpstr>
      <vt:lpstr>Palm-Khintchine Theorem</vt:lpstr>
      <vt:lpstr>Formally: Palm-Khintchine Theorem</vt:lpstr>
      <vt:lpstr>Example: Superposition of Uniformly Distributed IATs</vt:lpstr>
      <vt:lpstr>Example: IoT Cloud</vt:lpstr>
      <vt:lpstr>Asynchronous Sensors</vt:lpstr>
      <vt:lpstr>Asynchronous Sensors (f.)</vt:lpstr>
      <vt:lpstr>Synchronous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Ch3.4 Superposition of Independent Renewal Processes</dc:title>
  <dc:creator>tobias.hossfeld@uni-wuerzburg.de</dc:creator>
  <cp:lastModifiedBy>Tobias Hoßfeld</cp:lastModifiedBy>
  <cp:revision>920</cp:revision>
  <dcterms:created xsi:type="dcterms:W3CDTF">2011-01-08T01:15:19Z</dcterms:created>
  <dcterms:modified xsi:type="dcterms:W3CDTF">2022-05-05T09:18:22Z</dcterms:modified>
</cp:coreProperties>
</file>